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Bodoni Moda"/>
      <p:regular r:id="rId21"/>
      <p:bold r:id="rId22"/>
      <p:italic r:id="rId23"/>
      <p:boldItalic r:id="rId24"/>
    </p:embeddedFont>
    <p:embeddedFont>
      <p:font typeface="Montserrat SemiBold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naheim"/>
      <p:regular r:id="rId37"/>
      <p:bold r:id="rId38"/>
    </p:embeddedFont>
    <p:embeddedFont>
      <p:font typeface="Bebas Neue"/>
      <p:regular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PT Sans"/>
      <p:regular r:id="rId44"/>
      <p:bold r:id="rId45"/>
      <p:italic r:id="rId46"/>
      <p:boldItalic r:id="rId47"/>
    </p:embeddedFont>
    <p:embeddedFont>
      <p:font typeface="Viaoda Libr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6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font" Target="fonts/BodoniModa-bold.fntdata"/><Relationship Id="rId44" Type="http://schemas.openxmlformats.org/officeDocument/2006/relationships/font" Target="fonts/PTSans-regular.fntdata"/><Relationship Id="rId21" Type="http://schemas.openxmlformats.org/officeDocument/2006/relationships/font" Target="fonts/BodoniModa-regular.fntdata"/><Relationship Id="rId43" Type="http://schemas.openxmlformats.org/officeDocument/2006/relationships/font" Target="fonts/MontserratMedium-boldItalic.fntdata"/><Relationship Id="rId24" Type="http://schemas.openxmlformats.org/officeDocument/2006/relationships/font" Target="fonts/BodoniModa-boldItalic.fntdata"/><Relationship Id="rId46" Type="http://schemas.openxmlformats.org/officeDocument/2006/relationships/font" Target="fonts/PTSans-italic.fntdata"/><Relationship Id="rId23" Type="http://schemas.openxmlformats.org/officeDocument/2006/relationships/font" Target="fonts/BodoniModa-italic.fntdata"/><Relationship Id="rId45" Type="http://schemas.openxmlformats.org/officeDocument/2006/relationships/font" Target="fonts/PT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bold.fntdata"/><Relationship Id="rId48" Type="http://schemas.openxmlformats.org/officeDocument/2006/relationships/font" Target="fonts/ViaodaLibre-regular.fntdata"/><Relationship Id="rId25" Type="http://schemas.openxmlformats.org/officeDocument/2006/relationships/font" Target="fonts/MontserratSemiBold-regular.fntdata"/><Relationship Id="rId47" Type="http://schemas.openxmlformats.org/officeDocument/2006/relationships/font" Target="fonts/PTSans-boldItalic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Lato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Lato-italic.fntdata"/><Relationship Id="rId12" Type="http://schemas.openxmlformats.org/officeDocument/2006/relationships/slide" Target="slides/slide8.xml"/><Relationship Id="rId34" Type="http://schemas.openxmlformats.org/officeDocument/2006/relationships/font" Target="fonts/Lato-bold.fntdata"/><Relationship Id="rId15" Type="http://schemas.openxmlformats.org/officeDocument/2006/relationships/slide" Target="slides/slide11.xml"/><Relationship Id="rId37" Type="http://schemas.openxmlformats.org/officeDocument/2006/relationships/font" Target="fonts/Anaheim-regular.fntdata"/><Relationship Id="rId14" Type="http://schemas.openxmlformats.org/officeDocument/2006/relationships/slide" Target="slides/slide10.xml"/><Relationship Id="rId36" Type="http://schemas.openxmlformats.org/officeDocument/2006/relationships/font" Target="fonts/Lato-boldItalic.fntdata"/><Relationship Id="rId17" Type="http://schemas.openxmlformats.org/officeDocument/2006/relationships/slide" Target="slides/slide13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2.xml"/><Relationship Id="rId38" Type="http://schemas.openxmlformats.org/officeDocument/2006/relationships/font" Target="fonts/Anahei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bdb3101526_0_17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bdb3101526_0_17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4dda1946d_4_2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4dda1946d_4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17654beae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d17654beae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8a566a1a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8a566a1a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17654beae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17654beae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23bc450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b23bc450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0" y="-13875"/>
            <a:ext cx="3306600" cy="51711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3122675" y="1079900"/>
            <a:ext cx="5307600" cy="29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22675" y="4192699"/>
            <a:ext cx="53076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6604150" y="4899034"/>
            <a:ext cx="255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998700" y="539500"/>
            <a:ext cx="7146600" cy="13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i="1"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5997700" y="3986225"/>
            <a:ext cx="24330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6604150" y="4899034"/>
            <a:ext cx="255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9625" y="4899025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224725" y="253875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hasCustomPrompt="1" type="title"/>
          </p:nvPr>
        </p:nvSpPr>
        <p:spPr>
          <a:xfrm>
            <a:off x="1253550" y="1724513"/>
            <a:ext cx="807300" cy="47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1253550" y="3344253"/>
            <a:ext cx="807300" cy="47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3" type="title"/>
          </p:nvPr>
        </p:nvSpPr>
        <p:spPr>
          <a:xfrm>
            <a:off x="3982349" y="1725229"/>
            <a:ext cx="807300" cy="47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4" type="title"/>
          </p:nvPr>
        </p:nvSpPr>
        <p:spPr>
          <a:xfrm>
            <a:off x="3982349" y="3344253"/>
            <a:ext cx="807300" cy="47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5" type="title"/>
          </p:nvPr>
        </p:nvSpPr>
        <p:spPr>
          <a:xfrm>
            <a:off x="6703975" y="1725229"/>
            <a:ext cx="807300" cy="47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6" type="title"/>
          </p:nvPr>
        </p:nvSpPr>
        <p:spPr>
          <a:xfrm>
            <a:off x="6703975" y="3344250"/>
            <a:ext cx="807300" cy="47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1253550" y="2287050"/>
            <a:ext cx="17268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7" type="subTitle"/>
          </p:nvPr>
        </p:nvSpPr>
        <p:spPr>
          <a:xfrm>
            <a:off x="3982350" y="2287025"/>
            <a:ext cx="17268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8" type="subTitle"/>
          </p:nvPr>
        </p:nvSpPr>
        <p:spPr>
          <a:xfrm>
            <a:off x="6703975" y="2287050"/>
            <a:ext cx="17268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9" type="subTitle"/>
          </p:nvPr>
        </p:nvSpPr>
        <p:spPr>
          <a:xfrm>
            <a:off x="1253550" y="3911125"/>
            <a:ext cx="17268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3" type="subTitle"/>
          </p:nvPr>
        </p:nvSpPr>
        <p:spPr>
          <a:xfrm>
            <a:off x="3982350" y="3911125"/>
            <a:ext cx="17268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4" type="subTitle"/>
          </p:nvPr>
        </p:nvSpPr>
        <p:spPr>
          <a:xfrm>
            <a:off x="6703975" y="3911125"/>
            <a:ext cx="17268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odoni Moda"/>
              <a:buNone/>
              <a:defRPr sz="2400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5" type="title"/>
          </p:nvPr>
        </p:nvSpPr>
        <p:spPr>
          <a:xfrm>
            <a:off x="720000" y="539500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86" name="Google Shape;86;p13"/>
          <p:cNvCxnSpPr/>
          <p:nvPr/>
        </p:nvCxnSpPr>
        <p:spPr>
          <a:xfrm>
            <a:off x="6703975" y="230309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3"/>
          <p:cNvCxnSpPr/>
          <p:nvPr/>
        </p:nvCxnSpPr>
        <p:spPr>
          <a:xfrm>
            <a:off x="-9625" y="4899025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224725" y="253875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13225" y="539500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91" name="Google Shape;91;p14"/>
          <p:cNvCxnSpPr/>
          <p:nvPr/>
        </p:nvCxnSpPr>
        <p:spPr>
          <a:xfrm>
            <a:off x="6703975" y="230309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4"/>
          <p:cNvCxnSpPr/>
          <p:nvPr/>
        </p:nvCxnSpPr>
        <p:spPr>
          <a:xfrm>
            <a:off x="-9625" y="4899025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224725" y="253875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713250" y="3167200"/>
            <a:ext cx="23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713250" y="4031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 rot="10800000">
            <a:off x="6730375" y="254159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5"/>
          <p:cNvCxnSpPr/>
          <p:nvPr/>
        </p:nvCxnSpPr>
        <p:spPr>
          <a:xfrm rot="10800000">
            <a:off x="8906525" y="9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5"/>
          <p:cNvCxnSpPr/>
          <p:nvPr/>
        </p:nvCxnSpPr>
        <p:spPr>
          <a:xfrm rot="10800000">
            <a:off x="-9625" y="4922875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713225" y="539500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713225" y="1496250"/>
            <a:ext cx="34566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03" name="Google Shape;103;p16"/>
          <p:cNvCxnSpPr/>
          <p:nvPr/>
        </p:nvCxnSpPr>
        <p:spPr>
          <a:xfrm rot="10800000">
            <a:off x="-9625" y="230309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6"/>
          <p:cNvCxnSpPr/>
          <p:nvPr/>
        </p:nvCxnSpPr>
        <p:spPr>
          <a:xfrm rot="10800000">
            <a:off x="6730375" y="4899025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6"/>
          <p:cNvCxnSpPr/>
          <p:nvPr/>
        </p:nvCxnSpPr>
        <p:spPr>
          <a:xfrm>
            <a:off x="8906525" y="253875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4661886" y="1891513"/>
            <a:ext cx="3768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subTitle"/>
          </p:nvPr>
        </p:nvSpPr>
        <p:spPr>
          <a:xfrm>
            <a:off x="4661900" y="1409000"/>
            <a:ext cx="3768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1316275" y="539500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17"/>
          <p:cNvSpPr txBox="1"/>
          <p:nvPr>
            <p:ph idx="3" type="subTitle"/>
          </p:nvPr>
        </p:nvSpPr>
        <p:spPr>
          <a:xfrm>
            <a:off x="4661896" y="4045100"/>
            <a:ext cx="3768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4" type="subTitle"/>
          </p:nvPr>
        </p:nvSpPr>
        <p:spPr>
          <a:xfrm>
            <a:off x="4661911" y="3562587"/>
            <a:ext cx="3768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5" type="subTitle"/>
          </p:nvPr>
        </p:nvSpPr>
        <p:spPr>
          <a:xfrm>
            <a:off x="4661875" y="2968306"/>
            <a:ext cx="3768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6" type="subTitle"/>
          </p:nvPr>
        </p:nvSpPr>
        <p:spPr>
          <a:xfrm>
            <a:off x="4661890" y="2485794"/>
            <a:ext cx="3768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14" name="Google Shape;114;p17"/>
          <p:cNvCxnSpPr/>
          <p:nvPr/>
        </p:nvCxnSpPr>
        <p:spPr>
          <a:xfrm>
            <a:off x="6703975" y="254150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-9625" y="254159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/>
          <p:nvPr/>
        </p:nvCxnSpPr>
        <p:spPr>
          <a:xfrm rot="10800000">
            <a:off x="224725" y="9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1752625" y="1968575"/>
            <a:ext cx="29787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2" type="subTitle"/>
          </p:nvPr>
        </p:nvSpPr>
        <p:spPr>
          <a:xfrm>
            <a:off x="5452075" y="1968575"/>
            <a:ext cx="29787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1752625" y="3717849"/>
            <a:ext cx="29787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4" type="subTitle"/>
          </p:nvPr>
        </p:nvSpPr>
        <p:spPr>
          <a:xfrm>
            <a:off x="5452075" y="3717849"/>
            <a:ext cx="29787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1315675" y="539500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18"/>
          <p:cNvSpPr txBox="1"/>
          <p:nvPr>
            <p:ph idx="5" type="subTitle"/>
          </p:nvPr>
        </p:nvSpPr>
        <p:spPr>
          <a:xfrm>
            <a:off x="1752637" y="1409675"/>
            <a:ext cx="2978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6" type="subTitle"/>
          </p:nvPr>
        </p:nvSpPr>
        <p:spPr>
          <a:xfrm>
            <a:off x="5452079" y="1409675"/>
            <a:ext cx="2978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7" type="subTitle"/>
          </p:nvPr>
        </p:nvSpPr>
        <p:spPr>
          <a:xfrm>
            <a:off x="1752637" y="3158938"/>
            <a:ext cx="2978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8" type="subTitle"/>
          </p:nvPr>
        </p:nvSpPr>
        <p:spPr>
          <a:xfrm>
            <a:off x="5452079" y="3158938"/>
            <a:ext cx="2978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cxnSp>
        <p:nvCxnSpPr>
          <p:cNvPr id="127" name="Google Shape;127;p18"/>
          <p:cNvCxnSpPr/>
          <p:nvPr/>
        </p:nvCxnSpPr>
        <p:spPr>
          <a:xfrm>
            <a:off x="6703975" y="4922875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8"/>
          <p:cNvCxnSpPr/>
          <p:nvPr/>
        </p:nvCxnSpPr>
        <p:spPr>
          <a:xfrm>
            <a:off x="-9625" y="254159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8"/>
          <p:cNvCxnSpPr/>
          <p:nvPr/>
        </p:nvCxnSpPr>
        <p:spPr>
          <a:xfrm rot="10800000">
            <a:off x="224725" y="9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720000" y="1939425"/>
            <a:ext cx="21549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2" type="subTitle"/>
          </p:nvPr>
        </p:nvSpPr>
        <p:spPr>
          <a:xfrm>
            <a:off x="3497938" y="1939425"/>
            <a:ext cx="21549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3" type="subTitle"/>
          </p:nvPr>
        </p:nvSpPr>
        <p:spPr>
          <a:xfrm>
            <a:off x="720000" y="3678200"/>
            <a:ext cx="21549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4" type="subTitle"/>
          </p:nvPr>
        </p:nvSpPr>
        <p:spPr>
          <a:xfrm>
            <a:off x="3497938" y="3678200"/>
            <a:ext cx="21549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5" type="subTitle"/>
          </p:nvPr>
        </p:nvSpPr>
        <p:spPr>
          <a:xfrm>
            <a:off x="6275875" y="1939435"/>
            <a:ext cx="21549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6" type="subTitle"/>
          </p:nvPr>
        </p:nvSpPr>
        <p:spPr>
          <a:xfrm>
            <a:off x="6275875" y="3678204"/>
            <a:ext cx="21549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type="title"/>
          </p:nvPr>
        </p:nvSpPr>
        <p:spPr>
          <a:xfrm>
            <a:off x="720000" y="539500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19"/>
          <p:cNvSpPr txBox="1"/>
          <p:nvPr>
            <p:ph idx="7" type="subTitle"/>
          </p:nvPr>
        </p:nvSpPr>
        <p:spPr>
          <a:xfrm>
            <a:off x="719992" y="1380525"/>
            <a:ext cx="215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8" type="subTitle"/>
          </p:nvPr>
        </p:nvSpPr>
        <p:spPr>
          <a:xfrm>
            <a:off x="3497925" y="1380525"/>
            <a:ext cx="215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9" type="subTitle"/>
          </p:nvPr>
        </p:nvSpPr>
        <p:spPr>
          <a:xfrm>
            <a:off x="720004" y="3119310"/>
            <a:ext cx="215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3" type="subTitle"/>
          </p:nvPr>
        </p:nvSpPr>
        <p:spPr>
          <a:xfrm>
            <a:off x="6275867" y="1380525"/>
            <a:ext cx="215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14" type="subTitle"/>
          </p:nvPr>
        </p:nvSpPr>
        <p:spPr>
          <a:xfrm>
            <a:off x="6275880" y="3119304"/>
            <a:ext cx="215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15" type="subTitle"/>
          </p:nvPr>
        </p:nvSpPr>
        <p:spPr>
          <a:xfrm>
            <a:off x="3497937" y="3119300"/>
            <a:ext cx="215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cxnSp>
        <p:nvCxnSpPr>
          <p:cNvPr id="144" name="Google Shape;144;p19"/>
          <p:cNvCxnSpPr/>
          <p:nvPr/>
        </p:nvCxnSpPr>
        <p:spPr>
          <a:xfrm rot="10800000">
            <a:off x="-9625" y="4922875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rot="10800000">
            <a:off x="6730375" y="254159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/>
          <p:nvPr/>
        </p:nvCxnSpPr>
        <p:spPr>
          <a:xfrm rot="10800000">
            <a:off x="8906525" y="9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hasCustomPrompt="1" type="title"/>
          </p:nvPr>
        </p:nvSpPr>
        <p:spPr>
          <a:xfrm>
            <a:off x="713225" y="2017500"/>
            <a:ext cx="3410700" cy="68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713225" y="2698800"/>
            <a:ext cx="3410700" cy="4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hasCustomPrompt="1" idx="2" type="title"/>
          </p:nvPr>
        </p:nvSpPr>
        <p:spPr>
          <a:xfrm>
            <a:off x="713225" y="539500"/>
            <a:ext cx="3410700" cy="68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0"/>
          <p:cNvSpPr txBox="1"/>
          <p:nvPr>
            <p:ph idx="3" type="subTitle"/>
          </p:nvPr>
        </p:nvSpPr>
        <p:spPr>
          <a:xfrm>
            <a:off x="713225" y="1226827"/>
            <a:ext cx="3410700" cy="4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hasCustomPrompt="1" idx="4" type="title"/>
          </p:nvPr>
        </p:nvSpPr>
        <p:spPr>
          <a:xfrm>
            <a:off x="713225" y="3495475"/>
            <a:ext cx="3410700" cy="68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0"/>
          <p:cNvSpPr txBox="1"/>
          <p:nvPr>
            <p:ph idx="5" type="subTitle"/>
          </p:nvPr>
        </p:nvSpPr>
        <p:spPr>
          <a:xfrm>
            <a:off x="713225" y="4176800"/>
            <a:ext cx="3410700" cy="4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791025" y="2811200"/>
            <a:ext cx="46377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791025" y="1796875"/>
            <a:ext cx="19374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>
            <p:ph idx="3" type="pic"/>
          </p:nvPr>
        </p:nvSpPr>
        <p:spPr>
          <a:xfrm>
            <a:off x="7" y="32"/>
            <a:ext cx="34935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" name="Google Shape;17;p3"/>
          <p:cNvCxnSpPr/>
          <p:nvPr/>
        </p:nvCxnSpPr>
        <p:spPr>
          <a:xfrm>
            <a:off x="6604150" y="4899034"/>
            <a:ext cx="255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-9625" y="4899025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3"/>
          <p:cNvCxnSpPr/>
          <p:nvPr/>
        </p:nvCxnSpPr>
        <p:spPr>
          <a:xfrm>
            <a:off x="234375" y="244200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75" y="540000"/>
            <a:ext cx="4032300" cy="15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1" type="subTitle"/>
          </p:nvPr>
        </p:nvSpPr>
        <p:spPr>
          <a:xfrm>
            <a:off x="713225" y="2342500"/>
            <a:ext cx="35262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/>
        </p:nvSpPr>
        <p:spPr>
          <a:xfrm>
            <a:off x="713225" y="4199550"/>
            <a:ext cx="4945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000" u="sng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000" u="sng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 u="sng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000" u="sng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8" name="Google Shape;158;p21"/>
          <p:cNvCxnSpPr/>
          <p:nvPr/>
        </p:nvCxnSpPr>
        <p:spPr>
          <a:xfrm>
            <a:off x="6703975" y="254150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-9625" y="254159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1"/>
          <p:cNvCxnSpPr/>
          <p:nvPr/>
        </p:nvCxnSpPr>
        <p:spPr>
          <a:xfrm rot="10800000">
            <a:off x="224725" y="9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7996405" y="640525"/>
            <a:ext cx="427595" cy="47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cxnSp>
        <p:nvCxnSpPr>
          <p:cNvPr id="163" name="Google Shape;163;p22"/>
          <p:cNvCxnSpPr/>
          <p:nvPr/>
        </p:nvCxnSpPr>
        <p:spPr>
          <a:xfrm rot="10800000">
            <a:off x="-9625" y="4922875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rot="10800000">
            <a:off x="6730375" y="254159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rot="10800000">
            <a:off x="8906525" y="9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3"/>
          <p:cNvCxnSpPr/>
          <p:nvPr/>
        </p:nvCxnSpPr>
        <p:spPr>
          <a:xfrm>
            <a:off x="6604150" y="4899034"/>
            <a:ext cx="255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9625" y="4899025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224725" y="253875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539500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261676"/>
            <a:ext cx="77040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23" name="Google Shape;23;p4"/>
          <p:cNvCxnSpPr/>
          <p:nvPr/>
        </p:nvCxnSpPr>
        <p:spPr>
          <a:xfrm rot="10800000">
            <a:off x="-9625" y="230309"/>
            <a:ext cx="255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4"/>
          <p:cNvCxnSpPr/>
          <p:nvPr/>
        </p:nvCxnSpPr>
        <p:spPr>
          <a:xfrm rot="10800000">
            <a:off x="6749650" y="4899025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4"/>
          <p:cNvCxnSpPr/>
          <p:nvPr/>
        </p:nvCxnSpPr>
        <p:spPr>
          <a:xfrm>
            <a:off x="8916150" y="244200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419452" y="2372605"/>
            <a:ext cx="29781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720012" y="2372605"/>
            <a:ext cx="29784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720012" y="1683050"/>
            <a:ext cx="2978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419454" y="1683050"/>
            <a:ext cx="2978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i="1" sz="2400"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aoda Libre"/>
              <a:buNone/>
              <a:defRPr sz="2400"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539500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32" name="Google Shape;32;p5"/>
          <p:cNvCxnSpPr/>
          <p:nvPr/>
        </p:nvCxnSpPr>
        <p:spPr>
          <a:xfrm rot="10800000">
            <a:off x="-9625" y="4913200"/>
            <a:ext cx="255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5"/>
          <p:cNvCxnSpPr/>
          <p:nvPr/>
        </p:nvCxnSpPr>
        <p:spPr>
          <a:xfrm rot="10800000">
            <a:off x="6749650" y="244484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5"/>
          <p:cNvCxnSpPr/>
          <p:nvPr/>
        </p:nvCxnSpPr>
        <p:spPr>
          <a:xfrm rot="10800000">
            <a:off x="8916150" y="9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1014750" y="539500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 rot="10800000">
            <a:off x="-9625" y="254150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6"/>
          <p:cNvCxnSpPr/>
          <p:nvPr/>
        </p:nvCxnSpPr>
        <p:spPr>
          <a:xfrm rot="10800000">
            <a:off x="6730375" y="254159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6"/>
          <p:cNvCxnSpPr/>
          <p:nvPr/>
        </p:nvCxnSpPr>
        <p:spPr>
          <a:xfrm rot="10800000">
            <a:off x="8906525" y="9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713225" y="1198900"/>
            <a:ext cx="42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713225" y="1959898"/>
            <a:ext cx="4294800" cy="18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3" name="Google Shape;43;p7"/>
          <p:cNvSpPr/>
          <p:nvPr>
            <p:ph idx="2" type="pic"/>
          </p:nvPr>
        </p:nvSpPr>
        <p:spPr>
          <a:xfrm>
            <a:off x="5617162" y="0"/>
            <a:ext cx="35268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4" name="Google Shape;44;p7"/>
          <p:cNvCxnSpPr/>
          <p:nvPr/>
        </p:nvCxnSpPr>
        <p:spPr>
          <a:xfrm>
            <a:off x="6703975" y="4922875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7"/>
          <p:cNvCxnSpPr/>
          <p:nvPr/>
        </p:nvCxnSpPr>
        <p:spPr>
          <a:xfrm>
            <a:off x="-9625" y="254159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7"/>
          <p:cNvCxnSpPr/>
          <p:nvPr/>
        </p:nvCxnSpPr>
        <p:spPr>
          <a:xfrm rot="10800000">
            <a:off x="224725" y="9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064725" y="1307100"/>
            <a:ext cx="425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9" name="Google Shape;49;p8"/>
          <p:cNvSpPr/>
          <p:nvPr>
            <p:ph idx="2" type="pic"/>
          </p:nvPr>
        </p:nvSpPr>
        <p:spPr>
          <a:xfrm>
            <a:off x="12" y="0"/>
            <a:ext cx="35268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0" name="Google Shape;50;p8"/>
          <p:cNvCxnSpPr/>
          <p:nvPr/>
        </p:nvCxnSpPr>
        <p:spPr>
          <a:xfrm rot="10800000">
            <a:off x="-9625" y="230309"/>
            <a:ext cx="255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 rot="10800000">
            <a:off x="6749650" y="4899025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>
            <a:off x="8916150" y="244200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56" name="Google Shape;56;p9"/>
          <p:cNvCxnSpPr/>
          <p:nvPr/>
        </p:nvCxnSpPr>
        <p:spPr>
          <a:xfrm rot="10800000">
            <a:off x="-9625" y="4899034"/>
            <a:ext cx="255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9"/>
          <p:cNvCxnSpPr/>
          <p:nvPr/>
        </p:nvCxnSpPr>
        <p:spPr>
          <a:xfrm rot="10800000">
            <a:off x="6749650" y="4899025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8925800" y="253875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1383975" y="3846825"/>
            <a:ext cx="7040100" cy="740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61" name="Google Shape;61;p10"/>
          <p:cNvCxnSpPr/>
          <p:nvPr/>
        </p:nvCxnSpPr>
        <p:spPr>
          <a:xfrm>
            <a:off x="6604150" y="254141"/>
            <a:ext cx="255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10"/>
          <p:cNvCxnSpPr/>
          <p:nvPr/>
        </p:nvCxnSpPr>
        <p:spPr>
          <a:xfrm>
            <a:off x="-9625" y="254150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 rot="10800000">
            <a:off x="224725" y="0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0"/>
          <p:cNvSpPr/>
          <p:nvPr/>
        </p:nvSpPr>
        <p:spPr>
          <a:xfrm>
            <a:off x="590555" y="3979125"/>
            <a:ext cx="427595" cy="47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34B8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aoda Libre"/>
              <a:buNone/>
              <a:defRPr sz="35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7.jpg"/><Relationship Id="rId5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0.jpg"/><Relationship Id="rId5" Type="http://schemas.openxmlformats.org/officeDocument/2006/relationships/image" Target="../media/image29.jpg"/><Relationship Id="rId6" Type="http://schemas.openxmlformats.org/officeDocument/2006/relationships/image" Target="../media/image24.jpg"/><Relationship Id="rId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ctrTitle"/>
          </p:nvPr>
        </p:nvSpPr>
        <p:spPr>
          <a:xfrm>
            <a:off x="534700" y="1117375"/>
            <a:ext cx="4668900" cy="20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Bed Bath </a:t>
            </a:r>
            <a:endParaRPr sz="6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&amp; Beyond</a:t>
            </a:r>
            <a:r>
              <a:rPr lang="en"/>
              <a:t> </a:t>
            </a:r>
            <a:endParaRPr i="1"/>
          </a:p>
        </p:txBody>
      </p:sp>
      <p:sp>
        <p:nvSpPr>
          <p:cNvPr id="175" name="Google Shape;175;p24"/>
          <p:cNvSpPr txBox="1"/>
          <p:nvPr>
            <p:ph idx="1" type="subTitle"/>
          </p:nvPr>
        </p:nvSpPr>
        <p:spPr>
          <a:xfrm>
            <a:off x="294100" y="3217351"/>
            <a:ext cx="39000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Gregory, Chris, Kevin, and Himanshu</a:t>
            </a:r>
            <a:endParaRPr sz="1100"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300" y="194113"/>
            <a:ext cx="4261850" cy="47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>
            <a:off x="250130" y="194125"/>
            <a:ext cx="427595" cy="47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 are just realising there's a hidden meaning behind Amazon's logo |  The US Sun"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425" y="2131786"/>
            <a:ext cx="2630575" cy="10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/>
        </p:nvSpPr>
        <p:spPr>
          <a:xfrm>
            <a:off x="477225" y="316450"/>
            <a:ext cx="57411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Viaoda Libre"/>
                <a:ea typeface="Viaoda Libre"/>
                <a:cs typeface="Viaoda Libre"/>
                <a:sym typeface="Viaoda Libre"/>
              </a:rPr>
              <a:t>COMPETITION FROM       </a:t>
            </a:r>
            <a:r>
              <a:rPr b="1" lang="en" sz="3000">
                <a:solidFill>
                  <a:srgbClr val="FFFFFF"/>
                </a:solidFill>
                <a:latin typeface="Viaoda Libre"/>
                <a:ea typeface="Viaoda Libre"/>
                <a:cs typeface="Viaoda Libre"/>
                <a:sym typeface="Viaoda Libre"/>
              </a:rPr>
              <a:t> </a:t>
            </a:r>
            <a:r>
              <a:rPr b="1" lang="en" sz="3000">
                <a:solidFill>
                  <a:srgbClr val="FFFFFF"/>
                </a:solidFill>
                <a:latin typeface="Viaoda Libre"/>
                <a:ea typeface="Viaoda Libre"/>
                <a:cs typeface="Viaoda Libre"/>
                <a:sym typeface="Viaoda Libre"/>
              </a:rPr>
              <a:t>E-COMMERCE</a:t>
            </a:r>
            <a:endParaRPr b="1" sz="3000">
              <a:solidFill>
                <a:srgbClr val="FFFFFF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477225" y="1452250"/>
            <a:ext cx="4331700" cy="28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Growing pressure from e-commerce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Amazon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Target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Wayfair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Declining sales and loss of market share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E-commerce sites had lower prices and wider variety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65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Neglected e-commerce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750" y="3297826"/>
            <a:ext cx="2794775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076" y="567005"/>
            <a:ext cx="2666125" cy="149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4"/>
          <p:cNvCxnSpPr/>
          <p:nvPr/>
        </p:nvCxnSpPr>
        <p:spPr>
          <a:xfrm flipH="1">
            <a:off x="8871050" y="2953207"/>
            <a:ext cx="16800" cy="219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4"/>
          <p:cNvSpPr/>
          <p:nvPr/>
        </p:nvSpPr>
        <p:spPr>
          <a:xfrm>
            <a:off x="409976" y="404400"/>
            <a:ext cx="319175" cy="3893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sp>
        <p:nvSpPr>
          <p:cNvPr id="301" name="Google Shape;301;p34"/>
          <p:cNvSpPr txBox="1"/>
          <p:nvPr/>
        </p:nvSpPr>
        <p:spPr>
          <a:xfrm>
            <a:off x="1039475" y="554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Viaoda Libre"/>
                <a:ea typeface="Viaoda Libre"/>
                <a:cs typeface="Viaoda Libre"/>
                <a:sym typeface="Viaoda Libre"/>
              </a:rPr>
              <a:t>DIGITAL </a:t>
            </a:r>
            <a:r>
              <a:rPr b="1" lang="en" sz="3100">
                <a:solidFill>
                  <a:srgbClr val="FFFFFF"/>
                </a:solidFill>
                <a:latin typeface="Viaoda Libre"/>
                <a:ea typeface="Viaoda Libre"/>
                <a:cs typeface="Viaoda Libre"/>
                <a:sym typeface="Viaoda Libre"/>
              </a:rPr>
              <a:t>CHANNELS</a:t>
            </a:r>
            <a:endParaRPr b="1" sz="3100">
              <a:solidFill>
                <a:srgbClr val="FFFFFF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409975" y="1286200"/>
            <a:ext cx="52059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a cohesive Bed Bath &amp; Beyond website and app</a:t>
            </a:r>
            <a:endParaRPr sz="15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One-stop-shop with wider assortment of goods</a:t>
            </a:r>
            <a:endParaRPr sz="15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Showcase a variety of products with a focus on categories such as:</a:t>
            </a:r>
            <a:endParaRPr sz="15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 Medium"/>
              <a:buChar char="○"/>
            </a:pPr>
            <a:r>
              <a:rPr lang="en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Bedding, Decor, Furniture, Appliances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5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95"/>
              <a:buFont typeface="Montserrat Medium"/>
              <a:buChar char="●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Exclusive discounts</a:t>
            </a:r>
            <a:endParaRPr sz="15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5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95"/>
              <a:buFont typeface="Montserrat Medium"/>
              <a:buChar char="●"/>
            </a:pPr>
            <a:r>
              <a:rPr lang="en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Seamless in-store and online shopping experience</a:t>
            </a:r>
            <a:endParaRPr sz="15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750" y="1127500"/>
            <a:ext cx="2823450" cy="1411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d Bath &amp; Beyond E-commerce Site Is Back" id="304" name="Google Shape;3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163" y="2953200"/>
            <a:ext cx="2978604" cy="16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/>
          <p:nvPr/>
        </p:nvSpPr>
        <p:spPr>
          <a:xfrm>
            <a:off x="8387880" y="223340"/>
            <a:ext cx="427595" cy="47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sp>
        <p:nvSpPr>
          <p:cNvPr id="310" name="Google Shape;310;p35"/>
          <p:cNvSpPr txBox="1"/>
          <p:nvPr/>
        </p:nvSpPr>
        <p:spPr>
          <a:xfrm>
            <a:off x="3934575" y="1039975"/>
            <a:ext cx="50598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Invest in a Customer Relationship Management system (CRM)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Tiered Loyalty Program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○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Free: Earn points for each purchase and receive monthly promotions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○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Paid: Get exclusive discounts, faster shipping, and promotions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Personalized Recommendations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“Beyond Savings Day”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25" y="2738725"/>
            <a:ext cx="2605256" cy="154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12" name="Google Shape;312;p35"/>
          <p:cNvSpPr txBox="1"/>
          <p:nvPr/>
        </p:nvSpPr>
        <p:spPr>
          <a:xfrm>
            <a:off x="349600" y="351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</a:t>
            </a:r>
            <a:r>
              <a:rPr lang="en" sz="30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LOYALTY </a:t>
            </a:r>
            <a:r>
              <a:rPr b="1" lang="en" sz="30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PROGRAMS</a:t>
            </a:r>
            <a:r>
              <a:rPr b="1" lang="en" sz="3000">
                <a:solidFill>
                  <a:srgbClr val="384A9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384A9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825" y="1202575"/>
            <a:ext cx="2308700" cy="12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461525" y="481850"/>
            <a:ext cx="46479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DIGITAL </a:t>
            </a:r>
            <a:r>
              <a:rPr b="1" lang="en" sz="3000"/>
              <a:t>MARKETING</a:t>
            </a:r>
            <a:endParaRPr i="1" sz="3800"/>
          </a:p>
        </p:txBody>
      </p:sp>
      <p:sp>
        <p:nvSpPr>
          <p:cNvPr id="319" name="Google Shape;319;p36"/>
          <p:cNvSpPr/>
          <p:nvPr/>
        </p:nvSpPr>
        <p:spPr>
          <a:xfrm>
            <a:off x="461530" y="4390900"/>
            <a:ext cx="427595" cy="47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cxnSp>
        <p:nvCxnSpPr>
          <p:cNvPr id="320" name="Google Shape;320;p36"/>
          <p:cNvCxnSpPr/>
          <p:nvPr/>
        </p:nvCxnSpPr>
        <p:spPr>
          <a:xfrm>
            <a:off x="6703975" y="4922875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775" y="481850"/>
            <a:ext cx="3101975" cy="4217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/>
          <p:nvPr/>
        </p:nvSpPr>
        <p:spPr>
          <a:xfrm>
            <a:off x="461525" y="1324900"/>
            <a:ext cx="51240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CRM to tailor marketing campaigns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Improve our online presence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email, social media, and pay-per-click advertisements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Influencer marketing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Focus on good branding emphasizing quality and variety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Direct ads at target demographic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Homeowners/Upper Middle Class/Higher Disposable Income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>
            <a:off x="5065550" y="1577550"/>
            <a:ext cx="3370500" cy="1988400"/>
          </a:xfrm>
          <a:prstGeom prst="roundRect">
            <a:avLst>
              <a:gd fmla="val 8369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 txBox="1"/>
          <p:nvPr>
            <p:ph type="title"/>
          </p:nvPr>
        </p:nvSpPr>
        <p:spPr>
          <a:xfrm>
            <a:off x="1096325" y="495750"/>
            <a:ext cx="48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Innovation</a:t>
            </a:r>
            <a:endParaRPr sz="4000"/>
          </a:p>
        </p:txBody>
      </p:sp>
      <p:sp>
        <p:nvSpPr>
          <p:cNvPr id="329" name="Google Shape;329;p37"/>
          <p:cNvSpPr/>
          <p:nvPr/>
        </p:nvSpPr>
        <p:spPr>
          <a:xfrm>
            <a:off x="388176" y="327275"/>
            <a:ext cx="343700" cy="384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pic>
        <p:nvPicPr>
          <p:cNvPr id="330" name="Google Shape;330;p37"/>
          <p:cNvPicPr preferRelativeResize="0"/>
          <p:nvPr/>
        </p:nvPicPr>
        <p:blipFill rotWithShape="1">
          <a:blip r:embed="rId3">
            <a:alphaModFix/>
          </a:blip>
          <a:srcRect b="-3039" l="1190" r="1190" t="3040"/>
          <a:stretch/>
        </p:blipFill>
        <p:spPr>
          <a:xfrm>
            <a:off x="5183750" y="1697925"/>
            <a:ext cx="3134100" cy="1797900"/>
          </a:xfrm>
          <a:prstGeom prst="roundRect">
            <a:avLst>
              <a:gd fmla="val 7455" name="adj"/>
            </a:avLst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333475" y="1630375"/>
            <a:ext cx="4803300" cy="17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7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Problems:</a:t>
            </a:r>
            <a:endParaRPr sz="1575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Montserrat Medium"/>
              <a:buChar char="●"/>
            </a:pPr>
            <a:r>
              <a:rPr lang="en" sz="157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Executives that are not familiar with technology</a:t>
            </a:r>
            <a:endParaRPr sz="1575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7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Solution:</a:t>
            </a:r>
            <a:endParaRPr sz="1575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Montserrat Medium"/>
              <a:buChar char="●"/>
            </a:pPr>
            <a:r>
              <a:rPr lang="en" sz="157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Innovation Management Systems</a:t>
            </a:r>
            <a:endParaRPr sz="1575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/>
          <p:nvPr/>
        </p:nvSpPr>
        <p:spPr>
          <a:xfrm>
            <a:off x="237180" y="240600"/>
            <a:ext cx="427595" cy="47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cxnSp>
        <p:nvCxnSpPr>
          <p:cNvPr id="337" name="Google Shape;337;p38"/>
          <p:cNvCxnSpPr/>
          <p:nvPr/>
        </p:nvCxnSpPr>
        <p:spPr>
          <a:xfrm flipH="1" rot="10800000">
            <a:off x="237175" y="3255000"/>
            <a:ext cx="2100" cy="188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8"/>
          <p:cNvSpPr txBox="1"/>
          <p:nvPr/>
        </p:nvSpPr>
        <p:spPr>
          <a:xfrm>
            <a:off x="788075" y="240600"/>
            <a:ext cx="10208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HIRING/STAFF </a:t>
            </a:r>
            <a:r>
              <a:rPr b="1" lang="en" sz="28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RETENTION</a:t>
            </a:r>
            <a:endParaRPr b="1" sz="300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788075" y="1012800"/>
            <a:ext cx="38265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Problem: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Company Culture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Improper employee metrics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Lack of Training programs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4775200" y="1012800"/>
            <a:ext cx="37149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Solution: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New incentive program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Clear goals and targets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Proper marketing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41" name="Google Shape;341;p38"/>
          <p:cNvPicPr preferRelativeResize="0"/>
          <p:nvPr/>
        </p:nvPicPr>
        <p:blipFill rotWithShape="1">
          <a:blip r:embed="rId3">
            <a:alphaModFix/>
          </a:blip>
          <a:srcRect b="16540" l="0" r="0" t="16547"/>
          <a:stretch/>
        </p:blipFill>
        <p:spPr>
          <a:xfrm>
            <a:off x="1118803" y="3320100"/>
            <a:ext cx="1893700" cy="12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3875" y="3444200"/>
            <a:ext cx="1124100" cy="10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275" y="2951175"/>
            <a:ext cx="1769950" cy="17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p39"/>
          <p:cNvCxnSpPr/>
          <p:nvPr/>
        </p:nvCxnSpPr>
        <p:spPr>
          <a:xfrm>
            <a:off x="2618875" y="228566"/>
            <a:ext cx="408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9"/>
          <p:cNvSpPr/>
          <p:nvPr/>
        </p:nvSpPr>
        <p:spPr>
          <a:xfrm flipH="1">
            <a:off x="427871" y="425907"/>
            <a:ext cx="388204" cy="4319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Bodoni Moda"/>
              </a:rPr>
              <a:t>*</a:t>
            </a:r>
          </a:p>
        </p:txBody>
      </p:sp>
      <p:sp>
        <p:nvSpPr>
          <p:cNvPr id="350" name="Google Shape;350;p39"/>
          <p:cNvSpPr txBox="1"/>
          <p:nvPr>
            <p:ph type="title"/>
          </p:nvPr>
        </p:nvSpPr>
        <p:spPr>
          <a:xfrm>
            <a:off x="2501150" y="1206200"/>
            <a:ext cx="40872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cxnSp>
        <p:nvCxnSpPr>
          <p:cNvPr id="351" name="Google Shape;351;p39"/>
          <p:cNvCxnSpPr/>
          <p:nvPr/>
        </p:nvCxnSpPr>
        <p:spPr>
          <a:xfrm>
            <a:off x="-1468325" y="228566"/>
            <a:ext cx="408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9"/>
          <p:cNvCxnSpPr/>
          <p:nvPr/>
        </p:nvCxnSpPr>
        <p:spPr>
          <a:xfrm>
            <a:off x="2401700" y="4896466"/>
            <a:ext cx="408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9"/>
          <p:cNvCxnSpPr/>
          <p:nvPr/>
        </p:nvCxnSpPr>
        <p:spPr>
          <a:xfrm flipH="1">
            <a:off x="8832100" y="-9"/>
            <a:ext cx="17700" cy="248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9"/>
          <p:cNvCxnSpPr/>
          <p:nvPr/>
        </p:nvCxnSpPr>
        <p:spPr>
          <a:xfrm>
            <a:off x="8831500" y="2441925"/>
            <a:ext cx="18900" cy="332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9"/>
          <p:cNvCxnSpPr/>
          <p:nvPr/>
        </p:nvCxnSpPr>
        <p:spPr>
          <a:xfrm rot="10800000">
            <a:off x="219300" y="-906509"/>
            <a:ext cx="4200" cy="122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6488900" y="4896466"/>
            <a:ext cx="408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39"/>
          <p:cNvSpPr/>
          <p:nvPr/>
        </p:nvSpPr>
        <p:spPr>
          <a:xfrm flipH="1">
            <a:off x="8167821" y="4225882"/>
            <a:ext cx="388204" cy="4319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Bodoni Moda"/>
              </a:rPr>
              <a:t>*</a:t>
            </a:r>
          </a:p>
        </p:txBody>
      </p:sp>
      <p:sp>
        <p:nvSpPr>
          <p:cNvPr id="358" name="Google Shape;358;p39"/>
          <p:cNvSpPr/>
          <p:nvPr/>
        </p:nvSpPr>
        <p:spPr>
          <a:xfrm flipH="1">
            <a:off x="8167821" y="425907"/>
            <a:ext cx="388204" cy="4319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Bodoni Moda"/>
              </a:rPr>
              <a:t>*</a:t>
            </a:r>
          </a:p>
        </p:txBody>
      </p:sp>
      <p:sp>
        <p:nvSpPr>
          <p:cNvPr id="359" name="Google Shape;359;p39"/>
          <p:cNvSpPr/>
          <p:nvPr/>
        </p:nvSpPr>
        <p:spPr>
          <a:xfrm flipH="1">
            <a:off x="427871" y="4282407"/>
            <a:ext cx="388204" cy="4319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1"/>
                </a:solidFill>
                <a:latin typeface="Bodoni Moda"/>
              </a:rPr>
              <a:t>*</a:t>
            </a:r>
          </a:p>
        </p:txBody>
      </p:sp>
      <p:sp>
        <p:nvSpPr>
          <p:cNvPr id="360" name="Google Shape;360;p39"/>
          <p:cNvSpPr txBox="1"/>
          <p:nvPr>
            <p:ph type="title"/>
          </p:nvPr>
        </p:nvSpPr>
        <p:spPr>
          <a:xfrm>
            <a:off x="1014750" y="2875725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 you have any questions ?</a:t>
            </a:r>
            <a:endParaRPr i="1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5"/>
          <p:cNvCxnSpPr/>
          <p:nvPr/>
        </p:nvCxnSpPr>
        <p:spPr>
          <a:xfrm>
            <a:off x="-9625" y="254159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5"/>
          <p:cNvCxnSpPr/>
          <p:nvPr/>
        </p:nvCxnSpPr>
        <p:spPr>
          <a:xfrm rot="10800000">
            <a:off x="224725" y="9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5"/>
          <p:cNvSpPr/>
          <p:nvPr/>
        </p:nvSpPr>
        <p:spPr>
          <a:xfrm>
            <a:off x="421777" y="491825"/>
            <a:ext cx="258075" cy="268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sp>
        <p:nvSpPr>
          <p:cNvPr id="185" name="Google Shape;185;p25"/>
          <p:cNvSpPr txBox="1"/>
          <p:nvPr/>
        </p:nvSpPr>
        <p:spPr>
          <a:xfrm>
            <a:off x="773875" y="517388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  </a:t>
            </a:r>
            <a:r>
              <a:rPr b="1" lang="en" sz="28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IT</a:t>
            </a:r>
            <a:r>
              <a:rPr lang="en" sz="28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 INVESTMENTS</a:t>
            </a:r>
            <a:endParaRPr sz="280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001" y="2593461"/>
            <a:ext cx="3067303" cy="215476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/>
          <p:nvPr/>
        </p:nvSpPr>
        <p:spPr>
          <a:xfrm>
            <a:off x="4384109" y="760775"/>
            <a:ext cx="2241300" cy="1072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iaoda Libre"/>
                <a:ea typeface="Viaoda Libre"/>
                <a:cs typeface="Viaoda Libre"/>
                <a:sym typeface="Viaoda Libre"/>
              </a:rPr>
              <a:t>“Led by old folks whom have no grasp on technology” (anonymous, NY, NY 9/18)</a:t>
            </a:r>
            <a:endParaRPr>
              <a:latin typeface="Viaoda Libre"/>
              <a:ea typeface="Viaoda Libre"/>
              <a:cs typeface="Viaoda Libre"/>
              <a:sym typeface="Viaoda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566025" y="1388450"/>
            <a:ext cx="3249600" cy="1523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Viaoda Libre"/>
                <a:ea typeface="Viaoda Libre"/>
                <a:cs typeface="Viaoda Libre"/>
                <a:sym typeface="Viaoda Libre"/>
              </a:rPr>
              <a:t>“The company isn’t willing to invest in emerging technologies and breing old outdated systems to help alleviate pressure on associated and a safe working environment”. (anonymous, 11/18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19642" l="17951" r="25719" t="10801"/>
          <a:stretch/>
        </p:blipFill>
        <p:spPr>
          <a:xfrm>
            <a:off x="1531375" y="2911850"/>
            <a:ext cx="1793901" cy="221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603" y="1260396"/>
            <a:ext cx="1793897" cy="121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6">
            <a:alphaModFix/>
          </a:blip>
          <a:srcRect b="7864" l="21004" r="21714" t="9694"/>
          <a:stretch/>
        </p:blipFill>
        <p:spPr>
          <a:xfrm>
            <a:off x="4273225" y="1989225"/>
            <a:ext cx="1074225" cy="24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399400" y="441500"/>
            <a:ext cx="53994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COMPETITION FROM    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                     BRICK-AND-MORTAR</a:t>
            </a:r>
            <a:endParaRPr i="1" sz="3400"/>
          </a:p>
        </p:txBody>
      </p:sp>
      <p:cxnSp>
        <p:nvCxnSpPr>
          <p:cNvPr id="197" name="Google Shape;197;p26"/>
          <p:cNvCxnSpPr/>
          <p:nvPr/>
        </p:nvCxnSpPr>
        <p:spPr>
          <a:xfrm flipH="1" rot="10800000">
            <a:off x="8853300" y="0"/>
            <a:ext cx="9600" cy="283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9625" y="254159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6"/>
          <p:cNvCxnSpPr/>
          <p:nvPr/>
        </p:nvCxnSpPr>
        <p:spPr>
          <a:xfrm rot="10800000">
            <a:off x="224725" y="9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KEA's 'Inconvenient' Truth: How To Turn Hassles Into Happiness"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878" y="2734966"/>
            <a:ext cx="2682571" cy="1908697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ow to save time and money while shopping at Target"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878" y="545288"/>
            <a:ext cx="2682572" cy="191059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Walmart to Open 150+ Large-Format Stores Across the U.S. | SupplyChainBrain" id="202" name="Google Shape;2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950" y="1834249"/>
            <a:ext cx="2366578" cy="1688139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6"/>
          <p:cNvSpPr txBox="1"/>
          <p:nvPr/>
        </p:nvSpPr>
        <p:spPr>
          <a:xfrm>
            <a:off x="481400" y="1592300"/>
            <a:ext cx="36759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Market Entrants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Lack of In Store Experience</a:t>
            </a:r>
            <a:endParaRPr sz="1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Inefficient Omnichannel strategy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Improper pricing architecture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in-store customer services and solution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8729052" y="4748225"/>
            <a:ext cx="258075" cy="268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1014750" y="415075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 Areas Served</a:t>
            </a:r>
            <a:endParaRPr i="1"/>
          </a:p>
        </p:txBody>
      </p:sp>
      <p:sp>
        <p:nvSpPr>
          <p:cNvPr id="210" name="Google Shape;210;p27"/>
          <p:cNvSpPr/>
          <p:nvPr/>
        </p:nvSpPr>
        <p:spPr>
          <a:xfrm>
            <a:off x="7605705" y="515275"/>
            <a:ext cx="427595" cy="47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838" y="1395225"/>
            <a:ext cx="2287498" cy="128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1253130" y="558000"/>
            <a:ext cx="427595" cy="47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4623" y="2920950"/>
            <a:ext cx="3049926" cy="171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330050" y="1395225"/>
            <a:ext cx="51732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Problems: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Overexpansion, inefficient store sizes, mismatch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between store offerings and local market needs.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Solutions: 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Geographic Information System (GIS) Integration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●"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Store Portfolio Management through Performance Dashboards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/>
          <p:nvPr/>
        </p:nvSpPr>
        <p:spPr>
          <a:xfrm>
            <a:off x="206155" y="174600"/>
            <a:ext cx="427595" cy="47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cxnSp>
        <p:nvCxnSpPr>
          <p:cNvPr id="220" name="Google Shape;220;p28"/>
          <p:cNvCxnSpPr/>
          <p:nvPr/>
        </p:nvCxnSpPr>
        <p:spPr>
          <a:xfrm flipH="1" rot="10800000">
            <a:off x="237175" y="3255000"/>
            <a:ext cx="2100" cy="188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8"/>
          <p:cNvSpPr txBox="1"/>
          <p:nvPr/>
        </p:nvSpPr>
        <p:spPr>
          <a:xfrm>
            <a:off x="-688775" y="174600"/>
            <a:ext cx="10208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SIZE OF </a:t>
            </a:r>
            <a:r>
              <a:rPr b="1" lang="en" sz="3000">
                <a:solidFill>
                  <a:schemeClr val="dk1"/>
                </a:solidFill>
                <a:latin typeface="Viaoda Libre"/>
                <a:ea typeface="Viaoda Libre"/>
                <a:cs typeface="Viaoda Libre"/>
                <a:sym typeface="Viaoda Libre"/>
              </a:rPr>
              <a:t>STORES</a:t>
            </a:r>
            <a:endParaRPr b="1" sz="3000">
              <a:solidFill>
                <a:schemeClr val="dk1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25" y="852350"/>
            <a:ext cx="4086575" cy="17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500" y="850625"/>
            <a:ext cx="4298525" cy="17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 rot="-263692">
            <a:off x="1124438" y="2706085"/>
            <a:ext cx="3331065" cy="1569588"/>
          </a:xfrm>
          <a:prstGeom prst="irregularSeal2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Viaoda Libre"/>
                <a:ea typeface="Viaoda Libre"/>
                <a:cs typeface="Viaoda Libre"/>
                <a:sym typeface="Viaoda Libre"/>
              </a:rPr>
              <a:t>What can be done in 92,000, can be done in 18,000 just as efficiently. </a:t>
            </a:r>
            <a:endParaRPr b="1" sz="1000">
              <a:solidFill>
                <a:srgbClr val="000000"/>
              </a:solidFill>
              <a:latin typeface="Viaoda Libre"/>
              <a:ea typeface="Viaoda Libre"/>
              <a:cs typeface="Viaoda Libre"/>
              <a:sym typeface="Viaoda Libr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 rot="630687">
            <a:off x="5691673" y="2790590"/>
            <a:ext cx="2673477" cy="1862014"/>
          </a:xfrm>
          <a:prstGeom prst="irregularSeal2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Viaoda Libre"/>
                <a:ea typeface="Viaoda Libre"/>
                <a:cs typeface="Viaoda Libre"/>
                <a:sym typeface="Viaoda Libre"/>
              </a:rPr>
              <a:t>Extra Real Estate Possibilities</a:t>
            </a:r>
            <a:endParaRPr b="1" sz="1100">
              <a:latin typeface="Viaoda Libre"/>
              <a:ea typeface="Viaoda Libre"/>
              <a:cs typeface="Viaoda Libre"/>
              <a:sym typeface="Viaoda Libre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3914">
            <a:off x="1659862" y="3927418"/>
            <a:ext cx="1905651" cy="109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7222" y="2565750"/>
            <a:ext cx="2431525" cy="2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03822">
            <a:off x="5427152" y="2602075"/>
            <a:ext cx="1516299" cy="86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/>
          <p:nvPr/>
        </p:nvSpPr>
        <p:spPr>
          <a:xfrm>
            <a:off x="8507300" y="244200"/>
            <a:ext cx="374475" cy="412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cxnSp>
        <p:nvCxnSpPr>
          <p:cNvPr id="234" name="Google Shape;234;p29"/>
          <p:cNvCxnSpPr/>
          <p:nvPr/>
        </p:nvCxnSpPr>
        <p:spPr>
          <a:xfrm rot="10800000">
            <a:off x="8821600" y="3281700"/>
            <a:ext cx="2700" cy="18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9"/>
          <p:cNvCxnSpPr/>
          <p:nvPr/>
        </p:nvCxnSpPr>
        <p:spPr>
          <a:xfrm>
            <a:off x="234375" y="244200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9"/>
          <p:cNvSpPr/>
          <p:nvPr/>
        </p:nvSpPr>
        <p:spPr>
          <a:xfrm>
            <a:off x="2254625" y="732875"/>
            <a:ext cx="3671400" cy="1271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Viaoda Libre"/>
                <a:ea typeface="Viaoda Libre"/>
                <a:cs typeface="Viaoda Libre"/>
                <a:sym typeface="Viaoda Libre"/>
              </a:rPr>
              <a:t>Cluttered Displays</a:t>
            </a:r>
            <a:r>
              <a:rPr lang="en" sz="17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7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2432638" y="2274600"/>
            <a:ext cx="2429700" cy="1007100"/>
          </a:xfrm>
          <a:prstGeom prst="homePlate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iaoda Libre"/>
                <a:ea typeface="Viaoda Libre"/>
                <a:cs typeface="Viaoda Libre"/>
                <a:sym typeface="Viaoda Libre"/>
              </a:rPr>
              <a:t>Decentralized -&gt; Centralized</a:t>
            </a:r>
            <a:endParaRPr sz="1900"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5850975" y="2274600"/>
            <a:ext cx="2429700" cy="1007100"/>
          </a:xfrm>
          <a:prstGeom prst="homePlate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iaoda Libre"/>
                <a:ea typeface="Viaoda Libre"/>
                <a:cs typeface="Viaoda Libre"/>
                <a:sym typeface="Viaoda Libre"/>
              </a:rPr>
              <a:t>VERY Broad Range of Products</a:t>
            </a:r>
            <a:endParaRPr sz="1800"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239" name="Google Shape;239;p29"/>
          <p:cNvSpPr/>
          <p:nvPr/>
        </p:nvSpPr>
        <p:spPr>
          <a:xfrm rot="5400000">
            <a:off x="5070009" y="3217750"/>
            <a:ext cx="573300" cy="42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2946325" y="3863150"/>
            <a:ext cx="4933500" cy="1007100"/>
          </a:xfrm>
          <a:prstGeom prst="ribbon2">
            <a:avLst>
              <a:gd fmla="val 16667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Viaoda Libre"/>
                <a:ea typeface="Viaoda Libre"/>
                <a:cs typeface="Viaoda Libre"/>
                <a:sym typeface="Viaoda Libre"/>
              </a:rPr>
              <a:t>Predictive Analysis, Inventory Management System</a:t>
            </a:r>
            <a:endParaRPr sz="1500">
              <a:latin typeface="Viaoda Libre"/>
              <a:ea typeface="Viaoda Libre"/>
              <a:cs typeface="Viaoda Libre"/>
              <a:sym typeface="Viaoda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1" name="Google Shape;241;p29"/>
          <p:cNvSpPr txBox="1"/>
          <p:nvPr/>
        </p:nvSpPr>
        <p:spPr>
          <a:xfrm>
            <a:off x="3585650" y="304375"/>
            <a:ext cx="5074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520">
                <a:solidFill>
                  <a:srgbClr val="FFFFFF"/>
                </a:solidFill>
                <a:latin typeface="Viaoda Libre"/>
                <a:ea typeface="Viaoda Libre"/>
                <a:cs typeface="Viaoda Libre"/>
                <a:sym typeface="Viaoda Libre"/>
              </a:rPr>
              <a:t>MERCHANDISE</a:t>
            </a:r>
            <a:r>
              <a:rPr b="1" lang="en" sz="2520">
                <a:solidFill>
                  <a:srgbClr val="FFFFFF"/>
                </a:solidFill>
                <a:latin typeface="Viaoda Libre"/>
                <a:ea typeface="Viaoda Libre"/>
                <a:cs typeface="Viaoda Libre"/>
                <a:sym typeface="Viaoda Libre"/>
              </a:rPr>
              <a:t> </a:t>
            </a:r>
            <a:r>
              <a:rPr lang="en" sz="2520">
                <a:solidFill>
                  <a:srgbClr val="FFFFFF"/>
                </a:solidFill>
                <a:latin typeface="Viaoda Libre"/>
                <a:ea typeface="Viaoda Libre"/>
                <a:cs typeface="Viaoda Libre"/>
                <a:sym typeface="Viaoda Libre"/>
              </a:rPr>
              <a:t>&amp; INVENTORY</a:t>
            </a:r>
            <a:r>
              <a:rPr b="1" lang="en" sz="20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20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13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3051900" y="532950"/>
            <a:ext cx="323700" cy="337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cxnSp>
        <p:nvCxnSpPr>
          <p:cNvPr id="248" name="Google Shape;248;p30"/>
          <p:cNvCxnSpPr/>
          <p:nvPr/>
        </p:nvCxnSpPr>
        <p:spPr>
          <a:xfrm>
            <a:off x="6703975" y="4899034"/>
            <a:ext cx="243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0"/>
          <p:cNvCxnSpPr/>
          <p:nvPr/>
        </p:nvCxnSpPr>
        <p:spPr>
          <a:xfrm>
            <a:off x="-9625" y="4899025"/>
            <a:ext cx="241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0"/>
          <p:cNvCxnSpPr/>
          <p:nvPr/>
        </p:nvCxnSpPr>
        <p:spPr>
          <a:xfrm>
            <a:off x="224725" y="253875"/>
            <a:ext cx="0" cy="48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8855275" y="2637600"/>
            <a:ext cx="2100" cy="250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850" y="2955075"/>
            <a:ext cx="2899525" cy="150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937" y="1359923"/>
            <a:ext cx="1275791" cy="12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/>
        </p:nvSpPr>
        <p:spPr>
          <a:xfrm>
            <a:off x="874225" y="336900"/>
            <a:ext cx="7318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Viaoda Libre"/>
                <a:ea typeface="Viaoda Libre"/>
                <a:cs typeface="Viaoda Libre"/>
                <a:sym typeface="Viaoda Libre"/>
              </a:rPr>
              <a:t>PRICING</a:t>
            </a:r>
            <a:endParaRPr sz="3800">
              <a:solidFill>
                <a:srgbClr val="FFFFFF"/>
              </a:solidFill>
              <a:latin typeface="Viaoda Libre"/>
              <a:ea typeface="Viaoda Libre"/>
              <a:cs typeface="Viaoda Libre"/>
              <a:sym typeface="Viaoda Libre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556875" y="1182225"/>
            <a:ext cx="4421100" cy="3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6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Problems:</a:t>
            </a:r>
            <a:endParaRPr sz="1565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79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5"/>
              <a:buFont typeface="Montserrat Medium"/>
              <a:buChar char="●"/>
            </a:pPr>
            <a:r>
              <a:rPr lang="en" sz="156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Inconsistent pricing, higher cost perceptions</a:t>
            </a:r>
            <a:endParaRPr sz="1565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65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6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Solutions:</a:t>
            </a:r>
            <a:endParaRPr sz="1565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79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5"/>
              <a:buFont typeface="Montserrat Medium"/>
              <a:buChar char="●"/>
            </a:pPr>
            <a:r>
              <a:rPr lang="en" sz="156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Dynamic and Strategic Pricing</a:t>
            </a:r>
            <a:endParaRPr sz="1565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79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5"/>
              <a:buFont typeface="Montserrat Medium"/>
              <a:buChar char="●"/>
            </a:pPr>
            <a:r>
              <a:rPr lang="en" sz="156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Advanced Pricing Analytics</a:t>
            </a:r>
            <a:endParaRPr sz="1565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797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5"/>
              <a:buFont typeface="Montserrat Medium"/>
              <a:buChar char="●"/>
            </a:pPr>
            <a:r>
              <a:rPr lang="en" sz="1565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Enhanced Value Perception</a:t>
            </a:r>
            <a:endParaRPr sz="1565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5743250" y="532950"/>
            <a:ext cx="323700" cy="337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15" type="title"/>
          </p:nvPr>
        </p:nvSpPr>
        <p:spPr>
          <a:xfrm>
            <a:off x="291075" y="382250"/>
            <a:ext cx="7114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5623"/>
                </a:solidFill>
              </a:rPr>
              <a:t>Private Labels </a:t>
            </a:r>
            <a:r>
              <a:rPr lang="en"/>
              <a:t> vs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                    </a:t>
            </a:r>
            <a:r>
              <a:rPr i="1" lang="en" sz="3700">
                <a:solidFill>
                  <a:srgbClr val="1AA84A"/>
                </a:solidFill>
              </a:rPr>
              <a:t>Brand Names</a:t>
            </a:r>
            <a:endParaRPr i="1" sz="3700">
              <a:solidFill>
                <a:srgbClr val="1AA84A"/>
              </a:solidFill>
            </a:endParaRPr>
          </a:p>
        </p:txBody>
      </p:sp>
      <p:cxnSp>
        <p:nvCxnSpPr>
          <p:cNvPr id="262" name="Google Shape;262;p31"/>
          <p:cNvCxnSpPr/>
          <p:nvPr/>
        </p:nvCxnSpPr>
        <p:spPr>
          <a:xfrm flipH="1">
            <a:off x="8818775" y="2999900"/>
            <a:ext cx="13500" cy="163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1"/>
          <p:cNvCxnSpPr/>
          <p:nvPr/>
        </p:nvCxnSpPr>
        <p:spPr>
          <a:xfrm>
            <a:off x="2391400" y="4898200"/>
            <a:ext cx="172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1"/>
          <p:cNvCxnSpPr/>
          <p:nvPr/>
        </p:nvCxnSpPr>
        <p:spPr>
          <a:xfrm>
            <a:off x="8835725" y="0"/>
            <a:ext cx="6600" cy="16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1"/>
          <p:cNvCxnSpPr/>
          <p:nvPr/>
        </p:nvCxnSpPr>
        <p:spPr>
          <a:xfrm>
            <a:off x="4977175" y="230238"/>
            <a:ext cx="172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1"/>
          <p:cNvCxnSpPr/>
          <p:nvPr/>
        </p:nvCxnSpPr>
        <p:spPr>
          <a:xfrm flipH="1">
            <a:off x="8832275" y="1620000"/>
            <a:ext cx="13500" cy="163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1"/>
          <p:cNvSpPr txBox="1"/>
          <p:nvPr/>
        </p:nvSpPr>
        <p:spPr>
          <a:xfrm>
            <a:off x="291075" y="1777650"/>
            <a:ext cx="47814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Lack of understanding of customer needs and demands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Inefficiencies in sourcing goods 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Lack of a comprehensive marketing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strategy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●"/>
            </a:pPr>
            <a:r>
              <a:rPr lang="en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Quality Perception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051" y="483875"/>
            <a:ext cx="2963349" cy="41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720000" y="314100"/>
            <a:ext cx="77040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Mergers &amp; Acquisitions</a:t>
            </a:r>
            <a:endParaRPr i="1"/>
          </a:p>
        </p:txBody>
      </p:sp>
      <p:cxnSp>
        <p:nvCxnSpPr>
          <p:cNvPr id="274" name="Google Shape;274;p32"/>
          <p:cNvCxnSpPr/>
          <p:nvPr/>
        </p:nvCxnSpPr>
        <p:spPr>
          <a:xfrm>
            <a:off x="2550150" y="4913882"/>
            <a:ext cx="297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2"/>
          <p:cNvCxnSpPr/>
          <p:nvPr/>
        </p:nvCxnSpPr>
        <p:spPr>
          <a:xfrm>
            <a:off x="319050" y="2316850"/>
            <a:ext cx="0" cy="278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32"/>
          <p:cNvSpPr/>
          <p:nvPr/>
        </p:nvSpPr>
        <p:spPr>
          <a:xfrm>
            <a:off x="195880" y="221075"/>
            <a:ext cx="427595" cy="47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"/>
              </a:rPr>
              <a:t>*</a:t>
            </a:r>
          </a:p>
        </p:txBody>
      </p:sp>
      <p:sp>
        <p:nvSpPr>
          <p:cNvPr id="277" name="Google Shape;277;p32"/>
          <p:cNvSpPr txBox="1"/>
          <p:nvPr/>
        </p:nvSpPr>
        <p:spPr>
          <a:xfrm>
            <a:off x="531750" y="1116575"/>
            <a:ext cx="5453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SemiBold"/>
              <a:buChar char="●"/>
            </a:pPr>
            <a:r>
              <a:rPr lang="en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Inexperienced / </a:t>
            </a:r>
            <a:r>
              <a:rPr lang="en" sz="1300">
                <a:solidFill>
                  <a:schemeClr val="dk1"/>
                </a:solidFill>
                <a:highlight>
                  <a:srgbClr val="074988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No long term strategy</a:t>
            </a:r>
            <a:endParaRPr sz="1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115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SemiBold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074988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Sell or liquidate certain brands and halt any further acquisitions </a:t>
            </a:r>
            <a:endParaRPr sz="1300">
              <a:solidFill>
                <a:schemeClr val="dk1"/>
              </a:solidFill>
              <a:highlight>
                <a:srgbClr val="074988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115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SemiBold"/>
              <a:buChar char="●"/>
            </a:pPr>
            <a:r>
              <a:rPr lang="en" sz="1300">
                <a:solidFill>
                  <a:schemeClr val="dk1"/>
                </a:solidFill>
                <a:highlight>
                  <a:srgbClr val="074988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 new capital allocation framework</a:t>
            </a:r>
            <a:endParaRPr sz="1300">
              <a:solidFill>
                <a:schemeClr val="dk1"/>
              </a:solidFill>
              <a:highlight>
                <a:srgbClr val="074988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115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SemiBold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Weakened brand identity</a:t>
            </a:r>
            <a:r>
              <a:rPr lang="en" sz="1300">
                <a:solidFill>
                  <a:schemeClr val="dk1"/>
                </a:solidFill>
                <a:highlight>
                  <a:schemeClr val="dk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300">
                <a:solidFill>
                  <a:schemeClr val="dk1"/>
                </a:solidFill>
                <a:highlight>
                  <a:srgbClr val="074988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78" name="Google Shape;278;p32"/>
          <p:cNvCxnSpPr/>
          <p:nvPr/>
        </p:nvCxnSpPr>
        <p:spPr>
          <a:xfrm>
            <a:off x="311550" y="1149550"/>
            <a:ext cx="7500" cy="116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PersonalizationMall.com Further Expands Its Vast Selection of Personalized  Keepsake Items and Services With Exclusive New Offerings in Time for the  Holiday Season"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50" y="1187075"/>
            <a:ext cx="2169700" cy="1127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st BBB acquisition has family roots | Home Textiles Today"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050" y="2390150"/>
            <a:ext cx="2169700" cy="1196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0% Off One Kings Lane Coupons &amp; Promo Codes - May 2024"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051" y="3663743"/>
            <a:ext cx="1055798" cy="1047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rld Market, 1910 W El Camino Real, Mountain View, CA - MapQuest" id="282" name="Google Shape;28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47953" y="3663743"/>
            <a:ext cx="1055797" cy="10478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2"/>
          <p:cNvGrpSpPr/>
          <p:nvPr/>
        </p:nvGrpSpPr>
        <p:grpSpPr>
          <a:xfrm>
            <a:off x="840378" y="3225439"/>
            <a:ext cx="4772337" cy="1486114"/>
            <a:chOff x="658075" y="1011575"/>
            <a:chExt cx="5672575" cy="1704650"/>
          </a:xfrm>
        </p:grpSpPr>
        <p:pic>
          <p:nvPicPr>
            <p:cNvPr id="284" name="Google Shape;284;p32"/>
            <p:cNvPicPr preferRelativeResize="0"/>
            <p:nvPr/>
          </p:nvPicPr>
          <p:blipFill rotWithShape="1">
            <a:blip r:embed="rId7">
              <a:alphaModFix/>
            </a:blip>
            <a:srcRect b="0" l="0" r="43880" t="0"/>
            <a:stretch/>
          </p:blipFill>
          <p:spPr>
            <a:xfrm>
              <a:off x="658075" y="1011575"/>
              <a:ext cx="4392925" cy="170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2"/>
            <p:cNvPicPr preferRelativeResize="0"/>
            <p:nvPr/>
          </p:nvPicPr>
          <p:blipFill rotWithShape="1">
            <a:blip r:embed="rId7">
              <a:alphaModFix/>
            </a:blip>
            <a:srcRect b="0" l="83652" r="0" t="0"/>
            <a:stretch/>
          </p:blipFill>
          <p:spPr>
            <a:xfrm>
              <a:off x="5050999" y="1011575"/>
              <a:ext cx="1279651" cy="1704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Serif Font Project Proposal by Slidesgo">
  <a:themeElements>
    <a:clrScheme name="Simple Light">
      <a:dk1>
        <a:srgbClr val="FFFFFF"/>
      </a:dk1>
      <a:lt1>
        <a:srgbClr val="436876"/>
      </a:lt1>
      <a:dk2>
        <a:srgbClr val="293A41"/>
      </a:dk2>
      <a:lt2>
        <a:srgbClr val="84A7B4"/>
      </a:lt2>
      <a:accent1>
        <a:srgbClr val="E1EFF5"/>
      </a:accent1>
      <a:accent2>
        <a:srgbClr val="D6DBD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